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2" r:id="rId4"/>
    <p:sldId id="258" r:id="rId5"/>
    <p:sldId id="264" r:id="rId6"/>
    <p:sldId id="261" r:id="rId7"/>
    <p:sldId id="260" r:id="rId8"/>
    <p:sldId id="265" r:id="rId9"/>
    <p:sldId id="272" r:id="rId10"/>
    <p:sldId id="274" r:id="rId11"/>
    <p:sldId id="27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6" r:id="rId20"/>
    <p:sldId id="277" r:id="rId21"/>
    <p:sldId id="278" r:id="rId22"/>
    <p:sldId id="280" r:id="rId23"/>
    <p:sldId id="279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23" autoAdjust="0"/>
  </p:normalViewPr>
  <p:slideViewPr>
    <p:cSldViewPr>
      <p:cViewPr>
        <p:scale>
          <a:sx n="75" d="100"/>
          <a:sy n="75" d="100"/>
        </p:scale>
        <p:origin x="-3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6C044-F959-4E8A-8386-0BCED79C2993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A2D2F-9BB1-4443-B4AB-F9A57D9D9A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A2D2F-9BB1-4443-B4AB-F9A57D9D9A7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A2D2F-9BB1-4443-B4AB-F9A57D9D9A7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 use cross coupled differential amplifiers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A2D2F-9BB1-4443-B4AB-F9A57D9D9A7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A2D2F-9BB1-4443-B4AB-F9A57D9D9A7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C1A9F-0C57-4CE4-A06E-934AEC5B1B52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3F33-9230-4A5E-8F2A-03532CD0DDCE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94AD2-5B84-4F9F-B0A5-C3C51AA8656C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A761-F87F-44BD-BA4F-2FF14FE33473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331D7-4F7A-4656-9844-48D33CAA5F4E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5668-6040-4AF6-8C91-7CA9C1C5CCA2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2AE90-C78B-4805-B933-C79A00F16D07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68DC1-270E-41CB-9941-0CD5F7F4EB81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4B1A8-A45A-45DD-9C1C-DE282B5A3FFF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71CD-375D-4373-9A79-557A62122B10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ACA8-F9FA-4A05-95E1-8461DB6FA513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0973F-0C21-482E-AAF7-6CC51D14183C}" type="datetime1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B7244-DFF1-4C31-AF20-4F10BE30D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Voltage Controlled Oscillators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Yousef Shakhsheer</a:t>
            </a:r>
          </a:p>
          <a:p>
            <a:r>
              <a:rPr lang="en-US" dirty="0" smtClean="0"/>
              <a:t>3/29/2011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591" y="2407947"/>
            <a:ext cx="904940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705600" y="2514600"/>
            <a:ext cx="2438400" cy="29718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273225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Wang et al, “1-V Ultra-Low-Power CMOS LC VCO for UHF</a:t>
            </a:r>
            <a:br>
              <a:rPr lang="en-US" sz="1600" dirty="0" smtClean="0"/>
            </a:br>
            <a:r>
              <a:rPr lang="en-US" sz="1600" dirty="0" err="1" smtClean="0"/>
              <a:t>Quadrature</a:t>
            </a:r>
            <a:r>
              <a:rPr lang="en-US" sz="1600" dirty="0" smtClean="0"/>
              <a:t> Signal Generation”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228600"/>
            <a:ext cx="5267866" cy="402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287" y="4419600"/>
            <a:ext cx="5745588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722120"/>
            <a:ext cx="4280143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0" y="6519446"/>
            <a:ext cx="838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Wang et al, “1-V Ultra-Low-Power CMOS LC VCO for </a:t>
            </a:r>
            <a:r>
              <a:rPr lang="en-US" sz="1600" dirty="0" err="1" smtClean="0"/>
              <a:t>UHFQuadrature</a:t>
            </a:r>
            <a:r>
              <a:rPr lang="en-US" sz="1600" dirty="0" smtClean="0"/>
              <a:t> Signal Generation”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382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[3] A Low-Complexity, Low-Phase-Noise, Low-Voltage Phase-Aligned Ring Oscillator in 90 nm Digital CMOS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Jonathan </a:t>
            </a:r>
            <a:r>
              <a:rPr lang="en-US" i="1" dirty="0" err="1" smtClean="0">
                <a:solidFill>
                  <a:schemeClr val="tx1"/>
                </a:solidFill>
              </a:rPr>
              <a:t>Borremans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Julien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Ryckaert</a:t>
            </a:r>
            <a:r>
              <a:rPr lang="en-US" i="1" dirty="0" smtClean="0">
                <a:solidFill>
                  <a:schemeClr val="tx1"/>
                </a:solidFill>
              </a:rPr>
              <a:t>, Claude </a:t>
            </a:r>
            <a:r>
              <a:rPr lang="en-US" i="1" dirty="0" err="1" smtClean="0">
                <a:solidFill>
                  <a:schemeClr val="tx1"/>
                </a:solidFill>
              </a:rPr>
              <a:t>Desset</a:t>
            </a:r>
            <a:r>
              <a:rPr lang="en-US" i="1" dirty="0" smtClean="0">
                <a:solidFill>
                  <a:schemeClr val="tx1"/>
                </a:solidFill>
              </a:rPr>
              <a:t>, Maarten </a:t>
            </a:r>
            <a:r>
              <a:rPr lang="en-US" i="1" dirty="0" err="1" smtClean="0">
                <a:solidFill>
                  <a:schemeClr val="tx1"/>
                </a:solidFill>
              </a:rPr>
              <a:t>Kuijk</a:t>
            </a:r>
            <a:r>
              <a:rPr lang="en-US" i="1" dirty="0" smtClean="0">
                <a:solidFill>
                  <a:schemeClr val="tx1"/>
                </a:solidFill>
              </a:rPr>
              <a:t>, Piet </a:t>
            </a:r>
            <a:r>
              <a:rPr lang="en-US" i="1" dirty="0" err="1" smtClean="0">
                <a:solidFill>
                  <a:schemeClr val="tx1"/>
                </a:solidFill>
              </a:rPr>
              <a:t>Wambacq</a:t>
            </a:r>
            <a:r>
              <a:rPr lang="en-US" i="1" dirty="0" smtClean="0">
                <a:solidFill>
                  <a:schemeClr val="tx1"/>
                </a:solidFill>
              </a:rPr>
              <a:t>, and Jan </a:t>
            </a:r>
            <a:r>
              <a:rPr lang="en-US" i="1" dirty="0" err="1" smtClean="0">
                <a:solidFill>
                  <a:schemeClr val="tx1"/>
                </a:solidFill>
              </a:rPr>
              <a:t>Craninckx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Oscillators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Problem:</a:t>
            </a:r>
          </a:p>
          <a:p>
            <a:r>
              <a:rPr lang="en-US" dirty="0" smtClean="0"/>
              <a:t>Inductors are hard to design</a:t>
            </a:r>
          </a:p>
          <a:p>
            <a:r>
              <a:rPr lang="en-US" dirty="0" smtClean="0"/>
              <a:t>Jitter added over time in ring oscillator</a:t>
            </a:r>
          </a:p>
          <a:p>
            <a:pPr>
              <a:buNone/>
            </a:pPr>
            <a:r>
              <a:rPr lang="en-US" dirty="0" smtClean="0"/>
              <a:t>Ring Oscillator:</a:t>
            </a:r>
          </a:p>
          <a:p>
            <a:r>
              <a:rPr lang="en-US" dirty="0" smtClean="0"/>
              <a:t>Reset to reduce jitter, noise, power, etc</a:t>
            </a:r>
          </a:p>
          <a:p>
            <a:r>
              <a:rPr lang="en-US" dirty="0" smtClean="0"/>
              <a:t>Very simple circuitry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30861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004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267200"/>
            <a:ext cx="365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273225"/>
            <a:ext cx="5864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Borremans</a:t>
            </a:r>
            <a:r>
              <a:rPr lang="en-US" sz="1600" dirty="0" smtClean="0"/>
              <a:t> et al, “A Low-Complexity, Low-Phase-Noise, Low-Voltage </a:t>
            </a:r>
          </a:p>
          <a:p>
            <a:r>
              <a:rPr lang="en-US" sz="1600" dirty="0" smtClean="0"/>
              <a:t>Phase-Aligned Ring Oscillator in 90 nm Digital CMOS”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9144401" cy="354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273225"/>
            <a:ext cx="5864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Borremans</a:t>
            </a:r>
            <a:r>
              <a:rPr lang="en-US" sz="1600" dirty="0" smtClean="0"/>
              <a:t> et al, “A Low-Complexity, Low-Phase-Noise, Low-Voltage </a:t>
            </a:r>
          </a:p>
          <a:p>
            <a:r>
              <a:rPr lang="en-US" sz="1600" dirty="0" smtClean="0"/>
              <a:t>Phase-Aligned Ring Oscillator in 90 nm Digital CMOS”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[4] A Low-Power, Process-and-Temperature-Compensated Ring Oscillator With Addition-Based Current Source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Xuan</a:t>
            </a:r>
            <a:r>
              <a:rPr lang="en-US" dirty="0" smtClean="0"/>
              <a:t> Zhang</a:t>
            </a:r>
            <a:r>
              <a:rPr lang="en-US" i="1" dirty="0" smtClean="0"/>
              <a:t>, and Alyssa B. </a:t>
            </a:r>
            <a:r>
              <a:rPr lang="en-US" i="1" dirty="0" err="1" smtClean="0"/>
              <a:t>Apsel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PVT Variation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3855823" cy="242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19637"/>
            <a:ext cx="4022787" cy="3657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00200" y="3733800"/>
            <a:ext cx="762000" cy="38100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48200" y="1981200"/>
            <a:ext cx="3810000" cy="365760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09600" y="21336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Change from single transistor to current source for PVT</a:t>
            </a:r>
            <a:endParaRPr lang="en-US" sz="24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 l="12500" t="22662" r="10937" b="24459"/>
          <a:stretch>
            <a:fillRect/>
          </a:stretch>
        </p:blipFill>
        <p:spPr bwMode="auto">
          <a:xfrm>
            <a:off x="4876800" y="5791200"/>
            <a:ext cx="373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0" y="6273225"/>
            <a:ext cx="5734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Zhang et al, “A Low-Power, Process-and-Temperature-</a:t>
            </a:r>
          </a:p>
          <a:p>
            <a:r>
              <a:rPr lang="en-US" sz="1600" dirty="0" smtClean="0"/>
              <a:t>Compensated Ring Oscillator With Addition-Based Current Source”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304800"/>
            <a:ext cx="9447889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2059" y="3657600"/>
            <a:ext cx="223034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581400"/>
            <a:ext cx="519001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0" y="6248400"/>
            <a:ext cx="5734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Zhang et al, “A Low-Power, Process-and-Temperature-</a:t>
            </a:r>
          </a:p>
          <a:p>
            <a:r>
              <a:rPr lang="en-US" sz="1600" dirty="0" smtClean="0"/>
              <a:t>Compensated Ring Oscillator With Addition-Based Current Source”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58268"/>
            <a:ext cx="917111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248400"/>
            <a:ext cx="5734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Zhang et al, “A Low-Power, Process-and-Temperature-</a:t>
            </a:r>
          </a:p>
          <a:p>
            <a:r>
              <a:rPr lang="en-US" sz="1600" dirty="0" smtClean="0"/>
              <a:t>Compensated Ring Oscillator With Addition-Based Current Source”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[5] Low-Voltage, Low-Power and Low Phase Noise 2.4 GHz VCO for Medical Wireless Telemetry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Ahmed </a:t>
            </a:r>
            <a:r>
              <a:rPr lang="en-US" i="1" dirty="0" err="1" smtClean="0">
                <a:solidFill>
                  <a:schemeClr val="tx1"/>
                </a:solidFill>
              </a:rPr>
              <a:t>Fakhr</a:t>
            </a:r>
            <a:r>
              <a:rPr lang="en-US" i="1" dirty="0" smtClean="0">
                <a:solidFill>
                  <a:schemeClr val="tx1"/>
                </a:solidFill>
              </a:rPr>
              <a:t>, M. Jamal </a:t>
            </a:r>
            <a:r>
              <a:rPr lang="en-US" i="1" dirty="0" err="1" smtClean="0">
                <a:solidFill>
                  <a:schemeClr val="tx1"/>
                </a:solidFill>
              </a:rPr>
              <a:t>Deen</a:t>
            </a:r>
            <a:r>
              <a:rPr lang="en-US" i="1" dirty="0" smtClean="0">
                <a:solidFill>
                  <a:schemeClr val="tx1"/>
                </a:solidFill>
              </a:rPr>
              <a:t> and Hubert </a:t>
            </a:r>
            <a:r>
              <a:rPr lang="en-US" i="1" dirty="0" err="1" smtClean="0">
                <a:solidFill>
                  <a:schemeClr val="tx1"/>
                </a:solidFill>
              </a:rPr>
              <a:t>deBruin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248400"/>
            <a:ext cx="5734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Fakhr</a:t>
            </a:r>
            <a:r>
              <a:rPr lang="en-US" sz="1600" dirty="0" smtClean="0"/>
              <a:t> et al, “Low-Voltage, Low-Power and Low Phase Noise 2.4 GHz VCO for Medical Wireless Telemetry”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TW" dirty="0" smtClean="0"/>
              <a:t>Two criteria</a:t>
            </a:r>
          </a:p>
          <a:p>
            <a:r>
              <a:rPr lang="en-US" altLang="zh-TW" dirty="0" smtClean="0">
                <a:sym typeface="Wingdings" pitchFamily="2" charset="2"/>
              </a:rPr>
              <a:t>Generates a periodic output.</a:t>
            </a:r>
          </a:p>
          <a:p>
            <a:r>
              <a:rPr lang="en-US" altLang="zh-TW" dirty="0" smtClean="0">
                <a:sym typeface="Wingdings" pitchFamily="2" charset="2"/>
              </a:rPr>
              <a:t>Needs self-sustaining oscillation mechanism;</a:t>
            </a:r>
          </a:p>
          <a:p>
            <a:endParaRPr lang="en-US" altLang="zh-TW" dirty="0" smtClean="0"/>
          </a:p>
          <a:p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9600" y="3581400"/>
          <a:ext cx="7224713" cy="3184525"/>
        </p:xfrm>
        <a:graphic>
          <a:graphicData uri="http://schemas.openxmlformats.org/presentationml/2006/ole">
            <p:oleObj spid="_x0000_s1026" name="Equation" r:id="rId3" imgW="3657600" imgH="1612800" progId="Equation.3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- VT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295400"/>
            <a:ext cx="4130988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2926" y="1295400"/>
            <a:ext cx="4636008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5135880"/>
            <a:ext cx="4602079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87" y="5486400"/>
            <a:ext cx="4492413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0" y="6248400"/>
            <a:ext cx="5734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Fakhr</a:t>
            </a:r>
            <a:r>
              <a:rPr lang="en-US" sz="1600" dirty="0" smtClean="0"/>
              <a:t> et al, “Low-Voltage, Low-Power and Low Phase </a:t>
            </a:r>
          </a:p>
          <a:p>
            <a:r>
              <a:rPr lang="en-US" sz="1600" dirty="0" smtClean="0"/>
              <a:t>Noise 2.4 GHz VCO for Medical Wireless Telemetry”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Sub-VT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171700"/>
            <a:ext cx="4456942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5" y="2133600"/>
            <a:ext cx="4826326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248400"/>
            <a:ext cx="5734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Fakhr</a:t>
            </a:r>
            <a:r>
              <a:rPr lang="en-US" sz="1600" dirty="0" smtClean="0"/>
              <a:t> et al, “Low-Voltage, Low-Power and Low Phase </a:t>
            </a:r>
          </a:p>
          <a:p>
            <a:r>
              <a:rPr lang="en-US" sz="1600" dirty="0" smtClean="0"/>
              <a:t>Noise 2.4 GHz VCO for Medical Wireless Telemetry”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8.0 MHz - 50.0 MHz</a:t>
            </a:r>
          </a:p>
          <a:p>
            <a:endParaRPr lang="en-US" dirty="0" smtClean="0"/>
          </a:p>
          <a:p>
            <a:r>
              <a:rPr lang="en-US" dirty="0" smtClean="0"/>
              <a:t>10 - 100 µW</a:t>
            </a:r>
          </a:p>
          <a:p>
            <a:endParaRPr lang="en-US" dirty="0" smtClean="0"/>
          </a:p>
          <a:p>
            <a:r>
              <a:rPr lang="en-US" dirty="0" smtClean="0"/>
              <a:t>http://www.abracon.com/Resonators/abm3b.pdf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it all up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2" y="1981202"/>
          <a:ext cx="7848598" cy="3668483"/>
        </p:xfrm>
        <a:graphic>
          <a:graphicData uri="http://schemas.openxmlformats.org/drawingml/2006/table">
            <a:tbl>
              <a:tblPr/>
              <a:tblGrid>
                <a:gridCol w="1463982"/>
                <a:gridCol w="1246443"/>
                <a:gridCol w="1246443"/>
                <a:gridCol w="1246443"/>
                <a:gridCol w="1349887"/>
                <a:gridCol w="1295400"/>
              </a:tblGrid>
              <a:tr h="544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[1]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[2]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[3]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[4]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[5]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Technology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.25 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.180 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.090 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.090 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.180 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Voltage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.85 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.5 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.4 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Freq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GHz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 GHz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 MHz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 GHz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 GHz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0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 Noise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-84.7 @ 100 KHz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-121 @ 1 MHz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-119 @ 200 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-109.76 @ 10 MHz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-123 @ 1 MHz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Power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4.08 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 uW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 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 uW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uW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Good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Razavi’s</a:t>
            </a:r>
            <a:r>
              <a:rPr lang="en-US" dirty="0" smtClean="0"/>
              <a:t> Book</a:t>
            </a:r>
          </a:p>
          <a:p>
            <a:r>
              <a:rPr lang="en-US" dirty="0" err="1" smtClean="0"/>
              <a:t>Perrott’s</a:t>
            </a:r>
            <a:r>
              <a:rPr lang="en-US" dirty="0" smtClean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</a:p>
          <a:p>
            <a:r>
              <a:rPr lang="en-US" dirty="0" smtClean="0"/>
              <a:t>Power</a:t>
            </a:r>
          </a:p>
          <a:p>
            <a:r>
              <a:rPr lang="en-US" dirty="0" err="1" smtClean="0"/>
              <a:t>Tunability</a:t>
            </a:r>
            <a:r>
              <a:rPr lang="en-US" dirty="0" smtClean="0"/>
              <a:t> (Range and linearity)</a:t>
            </a:r>
          </a:p>
          <a:p>
            <a:r>
              <a:rPr lang="en-US" dirty="0" smtClean="0"/>
              <a:t>Jitter</a:t>
            </a:r>
          </a:p>
          <a:p>
            <a:r>
              <a:rPr lang="en-US" dirty="0" smtClean="0"/>
              <a:t>Figure of Merit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Oscillators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LC-Tank</a:t>
            </a:r>
          </a:p>
          <a:p>
            <a:endParaRPr lang="en-US" dirty="0" smtClean="0"/>
          </a:p>
          <a:p>
            <a:r>
              <a:rPr lang="en-US" dirty="0" smtClean="0"/>
              <a:t>Ring oscillator</a:t>
            </a:r>
          </a:p>
          <a:p>
            <a:endParaRPr lang="en-US" dirty="0" smtClean="0"/>
          </a:p>
          <a:p>
            <a:r>
              <a:rPr lang="en-US" dirty="0" smtClean="0"/>
              <a:t>Crystal Oscillator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2878" y="1752600"/>
            <a:ext cx="5121122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Inductors - inductance modeling and modeling of losses. Topology</a:t>
            </a:r>
          </a:p>
          <a:p>
            <a:r>
              <a:rPr lang="en-US" dirty="0" err="1" smtClean="0"/>
              <a:t>Varactors</a:t>
            </a:r>
            <a:r>
              <a:rPr lang="en-US" dirty="0" smtClean="0"/>
              <a:t> - Topology</a:t>
            </a:r>
          </a:p>
          <a:p>
            <a:r>
              <a:rPr lang="en-US" dirty="0" smtClean="0"/>
              <a:t>Process Variation </a:t>
            </a:r>
          </a:p>
          <a:p>
            <a:r>
              <a:rPr lang="en-US" dirty="0" smtClean="0"/>
              <a:t>Temperature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572000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476750"/>
            <a:ext cx="3949591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[1] A Sub-1–V 4-GHz CMOS VCO and a 12.5-GHz Oscillator for Low-Voltage and High-Frequency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i="1" dirty="0" smtClean="0">
                <a:solidFill>
                  <a:schemeClr val="tx1"/>
                </a:solidFill>
              </a:rPr>
              <a:t>Ahmed H. </a:t>
            </a:r>
            <a:r>
              <a:rPr lang="en-US" sz="3600" i="1" dirty="0" err="1" smtClean="0">
                <a:solidFill>
                  <a:schemeClr val="tx1"/>
                </a:solidFill>
              </a:rPr>
              <a:t>Mostafa</a:t>
            </a:r>
            <a:r>
              <a:rPr lang="en-US" sz="3600" i="1" dirty="0" smtClean="0">
                <a:solidFill>
                  <a:schemeClr val="tx1"/>
                </a:solidFill>
              </a:rPr>
              <a:t>, </a:t>
            </a:r>
            <a:r>
              <a:rPr lang="en-US" sz="3600" i="1" dirty="0" err="1" smtClean="0">
                <a:solidFill>
                  <a:schemeClr val="tx1"/>
                </a:solidFill>
              </a:rPr>
              <a:t>Mourad</a:t>
            </a:r>
            <a:r>
              <a:rPr lang="en-US" sz="3600" i="1" dirty="0" smtClean="0">
                <a:solidFill>
                  <a:schemeClr val="tx1"/>
                </a:solidFill>
              </a:rPr>
              <a:t> N. El-</a:t>
            </a:r>
            <a:r>
              <a:rPr lang="en-US" sz="3600" i="1" dirty="0" err="1" smtClean="0">
                <a:solidFill>
                  <a:schemeClr val="tx1"/>
                </a:solidFill>
              </a:rPr>
              <a:t>Gamal</a:t>
            </a:r>
            <a:r>
              <a:rPr lang="en-US" sz="3600" i="1" dirty="0" smtClean="0">
                <a:solidFill>
                  <a:schemeClr val="tx1"/>
                </a:solidFill>
              </a:rPr>
              <a:t>,&amp; </a:t>
            </a:r>
            <a:r>
              <a:rPr lang="en-US" sz="3600" i="1" dirty="0" err="1" smtClean="0">
                <a:solidFill>
                  <a:schemeClr val="tx1"/>
                </a:solidFill>
              </a:rPr>
              <a:t>Ramez</a:t>
            </a:r>
            <a:r>
              <a:rPr lang="en-US" sz="3600" i="1" dirty="0" smtClean="0">
                <a:solidFill>
                  <a:schemeClr val="tx1"/>
                </a:solidFill>
              </a:rPr>
              <a:t> A. </a:t>
            </a:r>
            <a:r>
              <a:rPr lang="en-US" sz="3600" i="1" dirty="0" err="1" smtClean="0">
                <a:solidFill>
                  <a:schemeClr val="tx1"/>
                </a:solidFill>
              </a:rPr>
              <a:t>Rafla</a:t>
            </a:r>
            <a:endParaRPr lang="en-US" sz="3600" i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857500"/>
            <a:ext cx="46863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 l="7049" t="17806" r="1464" b="5234"/>
          <a:stretch>
            <a:fillRect/>
          </a:stretch>
        </p:blipFill>
        <p:spPr bwMode="auto">
          <a:xfrm>
            <a:off x="1371599" y="304800"/>
            <a:ext cx="6148313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273225"/>
            <a:ext cx="4956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Mostafa</a:t>
            </a:r>
            <a:r>
              <a:rPr lang="en-US" sz="1600" dirty="0" smtClean="0"/>
              <a:t> et al, “A Sub-1–V 4-GHz CMOS VCO and a </a:t>
            </a:r>
          </a:p>
          <a:p>
            <a:r>
              <a:rPr lang="en-US" sz="1600" dirty="0" smtClean="0"/>
              <a:t>12.5-GHz Oscillator for Low-Voltage and High-Frequency”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4-,5- GHz</a:t>
            </a:r>
          </a:p>
          <a:p>
            <a:pPr algn="ctr"/>
            <a:r>
              <a:rPr lang="en-US" dirty="0" err="1" smtClean="0"/>
              <a:t>Varactor</a:t>
            </a:r>
            <a:r>
              <a:rPr lang="en-US" dirty="0" smtClean="0"/>
              <a:t> Tuning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 smtClean="0"/>
              <a:t>10.5-,12.5- GHz</a:t>
            </a:r>
          </a:p>
          <a:p>
            <a:pPr algn="ctr"/>
            <a:r>
              <a:rPr lang="en-US" dirty="0" smtClean="0"/>
              <a:t>Back-gate Tuning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133600"/>
            <a:ext cx="3860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4393" y="2166936"/>
            <a:ext cx="410263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486400" y="3124200"/>
            <a:ext cx="2438400" cy="6858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6273225"/>
            <a:ext cx="4956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Mostafa</a:t>
            </a:r>
            <a:r>
              <a:rPr lang="en-US" sz="1600" dirty="0" smtClean="0"/>
              <a:t> et al, “A Sub-1–V 4-GHz CMOS VCO and a </a:t>
            </a:r>
          </a:p>
          <a:p>
            <a:r>
              <a:rPr lang="en-US" sz="1600" dirty="0" smtClean="0"/>
              <a:t>12.5-GHz Oscillator for Low-Voltage and High-Frequency”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828800" y="4038600"/>
            <a:ext cx="1524000" cy="2286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[2] 1-V Ultra-Low-Power CMOS LC VCO for UHF </a:t>
            </a:r>
            <a:r>
              <a:rPr lang="en-US" dirty="0" err="1" smtClean="0"/>
              <a:t>Quadrature</a:t>
            </a:r>
            <a:r>
              <a:rPr lang="en-US" dirty="0" smtClean="0"/>
              <a:t> Signal Generation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chemeClr val="tx1"/>
                </a:solidFill>
              </a:rPr>
              <a:t>Zheng</a:t>
            </a:r>
            <a:r>
              <a:rPr lang="en-US" i="1" dirty="0" smtClean="0">
                <a:solidFill>
                  <a:schemeClr val="tx1"/>
                </a:solidFill>
              </a:rPr>
              <a:t> Wang, </a:t>
            </a:r>
            <a:r>
              <a:rPr lang="en-US" i="1" dirty="0" err="1" smtClean="0">
                <a:solidFill>
                  <a:schemeClr val="tx1"/>
                </a:solidFill>
              </a:rPr>
              <a:t>Huseyin</a:t>
            </a:r>
            <a:r>
              <a:rPr lang="en-US" i="1" dirty="0" smtClean="0">
                <a:solidFill>
                  <a:schemeClr val="tx1"/>
                </a:solidFill>
              </a:rPr>
              <a:t> S. </a:t>
            </a:r>
            <a:r>
              <a:rPr lang="en-US" i="1" dirty="0" err="1" smtClean="0">
                <a:solidFill>
                  <a:schemeClr val="tx1"/>
                </a:solidFill>
              </a:rPr>
              <a:t>Savci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Numan</a:t>
            </a:r>
            <a:r>
              <a:rPr lang="en-US" i="1" dirty="0" smtClean="0">
                <a:solidFill>
                  <a:schemeClr val="tx1"/>
                </a:solidFill>
              </a:rPr>
              <a:t> S. </a:t>
            </a:r>
            <a:r>
              <a:rPr lang="en-US" i="1" dirty="0" err="1" smtClean="0">
                <a:solidFill>
                  <a:schemeClr val="tx1"/>
                </a:solidFill>
              </a:rPr>
              <a:t>Dogan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7244-DFF1-4C31-AF20-4F10BE30DE9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632</Words>
  <Application>Microsoft Office PowerPoint</Application>
  <PresentationFormat>On-screen Show (4:3)</PresentationFormat>
  <Paragraphs>149</Paragraphs>
  <Slides>24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Voltage Controlled Oscillators</vt:lpstr>
      <vt:lpstr>VCOs</vt:lpstr>
      <vt:lpstr>Important Metrics</vt:lpstr>
      <vt:lpstr>Three Types of Oscillators</vt:lpstr>
      <vt:lpstr>Important Issues</vt:lpstr>
      <vt:lpstr>[1] A Sub-1–V 4-GHz CMOS VCO and a 12.5-GHz Oscillator for Low-Voltage and High-Frequency </vt:lpstr>
      <vt:lpstr>Slide 7</vt:lpstr>
      <vt:lpstr>Topologies</vt:lpstr>
      <vt:lpstr>[2] 1-V Ultra-Low-Power CMOS LC VCO for UHF Quadrature Signal Generation</vt:lpstr>
      <vt:lpstr>Proposed Topology</vt:lpstr>
      <vt:lpstr>Slide 11</vt:lpstr>
      <vt:lpstr>[3] A Low-Complexity, Low-Phase-Noise, Low-Voltage Phase-Aligned Ring Oscillator in 90 nm Digital CMOS</vt:lpstr>
      <vt:lpstr>Ring Oscillators</vt:lpstr>
      <vt:lpstr>Results</vt:lpstr>
      <vt:lpstr>[4] A Low-Power, Process-and-Temperature-Compensated Ring Oscillator With Addition-Based Current Source</vt:lpstr>
      <vt:lpstr>PVT Variation</vt:lpstr>
      <vt:lpstr>Slide 17</vt:lpstr>
      <vt:lpstr>Variation</vt:lpstr>
      <vt:lpstr>[5] Low-Voltage, Low-Power and Low Phase Noise 2.4 GHz VCO for Medical Wireless Telemetry</vt:lpstr>
      <vt:lpstr>Sub - VT</vt:lpstr>
      <vt:lpstr>Sub-VT</vt:lpstr>
      <vt:lpstr>Crystal</vt:lpstr>
      <vt:lpstr>Summing it all up</vt:lpstr>
      <vt:lpstr>Other Good 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Voltage Controlled Oscillators</dc:title>
  <dc:creator>Yousef</dc:creator>
  <cp:lastModifiedBy>lcuser</cp:lastModifiedBy>
  <cp:revision>144</cp:revision>
  <dcterms:created xsi:type="dcterms:W3CDTF">2011-03-27T16:51:33Z</dcterms:created>
  <dcterms:modified xsi:type="dcterms:W3CDTF">2011-03-29T20:45:52Z</dcterms:modified>
</cp:coreProperties>
</file>